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7">
  <p:sldMasterIdLst>
    <p:sldMasterId id="2147484047" r:id="rId4"/>
  </p:sldMasterIdLst>
  <p:notesMasterIdLst>
    <p:notesMasterId r:id="rId18"/>
  </p:notesMasterIdLst>
  <p:handoutMasterIdLst>
    <p:handoutMasterId r:id="rId19"/>
  </p:handoutMasterIdLst>
  <p:sldIdLst>
    <p:sldId id="328" r:id="rId5"/>
    <p:sldId id="423" r:id="rId6"/>
    <p:sldId id="461" r:id="rId7"/>
    <p:sldId id="422" r:id="rId8"/>
    <p:sldId id="455" r:id="rId9"/>
    <p:sldId id="463" r:id="rId10"/>
    <p:sldId id="456" r:id="rId11"/>
    <p:sldId id="459" r:id="rId12"/>
    <p:sldId id="464" r:id="rId13"/>
    <p:sldId id="465" r:id="rId14"/>
    <p:sldId id="457" r:id="rId15"/>
    <p:sldId id="356" r:id="rId16"/>
    <p:sldId id="3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ytseva, Antonina" initials="ZA" lastIdx="2" clrIdx="0"/>
  <p:cmAuthor id="2" name="Owen Ronchelli" initials="OR" lastIdx="9" clrIdx="1"/>
  <p:cmAuthor id="3" name="Sean Farrelly" initials="SF" lastIdx="27" clrIdx="2">
    <p:extLst>
      <p:ext uri="{19B8F6BF-5375-455C-9EA6-DF929625EA0E}">
        <p15:presenceInfo xmlns:p15="http://schemas.microsoft.com/office/powerpoint/2012/main" userId="S::sean@tigard-or.gov::cb13f3ed-04ab-44d1-8769-4a9ff212983e" providerId="AD"/>
      </p:ext>
    </p:extLst>
  </p:cmAuthor>
  <p:cmAuthor id="4" name="Rick Williams" initials="RW" lastIdx="1" clrIdx="3">
    <p:extLst>
      <p:ext uri="{19B8F6BF-5375-455C-9EA6-DF929625EA0E}">
        <p15:presenceInfo xmlns:p15="http://schemas.microsoft.com/office/powerpoint/2012/main" userId="Rick Willia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79895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5CDE9-3DDF-4CB4-A4C3-19430637F28B}" v="10" dt="2022-09-04T19:44:03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City of Yakima - Occupancy by Hour</a:t>
            </a:r>
          </a:p>
          <a:p>
            <a:pPr>
              <a:defRPr/>
            </a:pPr>
            <a:r>
              <a:rPr lang="en-US" sz="1000"/>
              <a:t>Weekday vs. Weekend: On-Street occupancies (1,926 stalls)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725256418907519E-2"/>
          <c:y val="0.36080626524795184"/>
          <c:w val="0.89742101482281234"/>
          <c:h val="0.51915843528512551"/>
        </c:manualLayout>
      </c:layout>
      <c:barChart>
        <c:barDir val="col"/>
        <c:grouping val="clustered"/>
        <c:varyColors val="0"/>
        <c:ser>
          <c:idx val="0"/>
          <c:order val="0"/>
          <c:tx>
            <c:v>Weekday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WeekdayData!$C$216:$L$216</c:f>
              <c:numCache>
                <c:formatCode>hAM/PM</c:formatCode>
                <c:ptCount val="10"/>
                <c:pt idx="0">
                  <c:v>0.33333333333333331</c:v>
                </c:pt>
                <c:pt idx="1">
                  <c:v>0.375</c:v>
                </c:pt>
                <c:pt idx="2">
                  <c:v>0.41666666666666702</c:v>
                </c:pt>
                <c:pt idx="3">
                  <c:v>0.45833333333333298</c:v>
                </c:pt>
                <c:pt idx="4">
                  <c:v>0.5</c:v>
                </c:pt>
                <c:pt idx="5">
                  <c:v>0.54166666666666696</c:v>
                </c:pt>
                <c:pt idx="6">
                  <c:v>0.58333333333333304</c:v>
                </c:pt>
                <c:pt idx="7">
                  <c:v>0.625</c:v>
                </c:pt>
                <c:pt idx="8">
                  <c:v>0.66666666666666696</c:v>
                </c:pt>
                <c:pt idx="9">
                  <c:v>0.70833333333333304</c:v>
                </c:pt>
              </c:numCache>
            </c:numRef>
          </c:cat>
          <c:val>
            <c:numRef>
              <c:f>WeekdayData!$C$213:$L$213</c:f>
              <c:numCache>
                <c:formatCode>0.0%</c:formatCode>
                <c:ptCount val="10"/>
                <c:pt idx="0">
                  <c:v>0.26942425936277248</c:v>
                </c:pt>
                <c:pt idx="1">
                  <c:v>0.325321408608161</c:v>
                </c:pt>
                <c:pt idx="2">
                  <c:v>0.40357741755170484</c:v>
                </c:pt>
                <c:pt idx="3">
                  <c:v>0.49189491335941865</c:v>
                </c:pt>
                <c:pt idx="4">
                  <c:v>0.46953605366126328</c:v>
                </c:pt>
                <c:pt idx="5">
                  <c:v>0.45947456679709336</c:v>
                </c:pt>
                <c:pt idx="6">
                  <c:v>0.40693124650642815</c:v>
                </c:pt>
                <c:pt idx="7">
                  <c:v>0.33370598099496923</c:v>
                </c:pt>
                <c:pt idx="8">
                  <c:v>0.29625489100055896</c:v>
                </c:pt>
                <c:pt idx="9">
                  <c:v>0.25377305757406371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5-4E96-8C3C-25BE69D890D0}"/>
            </c:ext>
          </c:extLst>
        </c:ser>
        <c:ser>
          <c:idx val="1"/>
          <c:order val="1"/>
          <c:tx>
            <c:v>Weekend</c:v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WeekdayData!$C$216:$L$216</c:f>
              <c:numCache>
                <c:formatCode>hAM/PM</c:formatCode>
                <c:ptCount val="10"/>
                <c:pt idx="0">
                  <c:v>0.33333333333333331</c:v>
                </c:pt>
                <c:pt idx="1">
                  <c:v>0.375</c:v>
                </c:pt>
                <c:pt idx="2">
                  <c:v>0.41666666666666702</c:v>
                </c:pt>
                <c:pt idx="3">
                  <c:v>0.45833333333333298</c:v>
                </c:pt>
                <c:pt idx="4">
                  <c:v>0.5</c:v>
                </c:pt>
                <c:pt idx="5">
                  <c:v>0.54166666666666696</c:v>
                </c:pt>
                <c:pt idx="6">
                  <c:v>0.58333333333333304</c:v>
                </c:pt>
                <c:pt idx="7">
                  <c:v>0.625</c:v>
                </c:pt>
                <c:pt idx="8">
                  <c:v>0.66666666666666696</c:v>
                </c:pt>
                <c:pt idx="9">
                  <c:v>0.70833333333333304</c:v>
                </c:pt>
              </c:numCache>
            </c:numRef>
          </c:cat>
          <c:val>
            <c:numRef>
              <c:f>WeekendData!$C$213:$L$213</c:f>
              <c:numCache>
                <c:formatCode>0.0%</c:formatCode>
                <c:ptCount val="10"/>
                <c:pt idx="0">
                  <c:v>0.18278367803242035</c:v>
                </c:pt>
                <c:pt idx="1">
                  <c:v>0.21967579653437674</c:v>
                </c:pt>
                <c:pt idx="2">
                  <c:v>0.24315259921743992</c:v>
                </c:pt>
                <c:pt idx="3">
                  <c:v>0.25377305757406371</c:v>
                </c:pt>
                <c:pt idx="4">
                  <c:v>0.26439351593068755</c:v>
                </c:pt>
                <c:pt idx="5">
                  <c:v>0.26942425936277248</c:v>
                </c:pt>
                <c:pt idx="6">
                  <c:v>0.25209614309670209</c:v>
                </c:pt>
                <c:pt idx="7">
                  <c:v>0.26048071548351032</c:v>
                </c:pt>
                <c:pt idx="8">
                  <c:v>0.26942425936277248</c:v>
                </c:pt>
                <c:pt idx="9">
                  <c:v>0.27501397428731134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5-4E96-8C3C-25BE69D89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72863248"/>
        <c:axId val="1872855632"/>
      </c:barChart>
      <c:catAx>
        <c:axId val="1872863248"/>
        <c:scaling>
          <c:orientation val="minMax"/>
        </c:scaling>
        <c:delete val="0"/>
        <c:axPos val="b"/>
        <c:numFmt formatCode="h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855632"/>
        <c:crosses val="autoZero"/>
        <c:auto val="1"/>
        <c:lblAlgn val="ctr"/>
        <c:lblOffset val="100"/>
        <c:noMultiLvlLbl val="0"/>
      </c:catAx>
      <c:valAx>
        <c:axId val="18728556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86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City of Yakima - Occupancy by Hour</a:t>
            </a:r>
          </a:p>
          <a:p>
            <a:pPr>
              <a:defRPr/>
            </a:pPr>
            <a:r>
              <a:rPr lang="en-US" sz="1000"/>
              <a:t>Weekday vs. Weekend: Off-Street occupancies (429 stalls)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Weekday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WeekdayData!$C$216:$L$216</c:f>
              <c:numCache>
                <c:formatCode>hAM/PM</c:formatCode>
                <c:ptCount val="10"/>
                <c:pt idx="0">
                  <c:v>0.33333333333333331</c:v>
                </c:pt>
                <c:pt idx="1">
                  <c:v>0.375</c:v>
                </c:pt>
                <c:pt idx="2">
                  <c:v>0.41666666666666702</c:v>
                </c:pt>
                <c:pt idx="3">
                  <c:v>0.45833333333333298</c:v>
                </c:pt>
                <c:pt idx="4">
                  <c:v>0.5</c:v>
                </c:pt>
                <c:pt idx="5">
                  <c:v>0.54166666666666696</c:v>
                </c:pt>
                <c:pt idx="6">
                  <c:v>0.58333333333333304</c:v>
                </c:pt>
                <c:pt idx="7">
                  <c:v>0.625</c:v>
                </c:pt>
                <c:pt idx="8">
                  <c:v>0.66666666666666696</c:v>
                </c:pt>
                <c:pt idx="9">
                  <c:v>0.70833333333333304</c:v>
                </c:pt>
              </c:numCache>
            </c:numRef>
          </c:cat>
          <c:val>
            <c:numRef>
              <c:f>Offstreet!$D$11:$M$11</c:f>
              <c:numCache>
                <c:formatCode>0.0%</c:formatCode>
                <c:ptCount val="10"/>
                <c:pt idx="0">
                  <c:v>0.31328671328671331</c:v>
                </c:pt>
                <c:pt idx="1">
                  <c:v>0.4881118881118881</c:v>
                </c:pt>
                <c:pt idx="2">
                  <c:v>0.6158508158508158</c:v>
                </c:pt>
                <c:pt idx="3">
                  <c:v>0.72540792540792554</c:v>
                </c:pt>
                <c:pt idx="4">
                  <c:v>0.81538461538461537</c:v>
                </c:pt>
                <c:pt idx="5">
                  <c:v>0.79720279720279719</c:v>
                </c:pt>
                <c:pt idx="6">
                  <c:v>0.65920745920745927</c:v>
                </c:pt>
                <c:pt idx="7">
                  <c:v>0.63123543123543124</c:v>
                </c:pt>
                <c:pt idx="8">
                  <c:v>0.60233100233100223</c:v>
                </c:pt>
                <c:pt idx="9">
                  <c:v>0.6334498834498834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7-44F3-9A84-D5F5DBEDBE94}"/>
            </c:ext>
          </c:extLst>
        </c:ser>
        <c:ser>
          <c:idx val="1"/>
          <c:order val="1"/>
          <c:tx>
            <c:v>Weekend</c:v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A7-44F3-9A84-D5F5DBEDBE94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A7-44F3-9A84-D5F5DBEDBE94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A7-44F3-9A84-D5F5DBEDB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WeekdayData!$C$216:$L$216</c:f>
              <c:numCache>
                <c:formatCode>hAM/PM</c:formatCode>
                <c:ptCount val="10"/>
                <c:pt idx="0">
                  <c:v>0.33333333333333331</c:v>
                </c:pt>
                <c:pt idx="1">
                  <c:v>0.375</c:v>
                </c:pt>
                <c:pt idx="2">
                  <c:v>0.41666666666666702</c:v>
                </c:pt>
                <c:pt idx="3">
                  <c:v>0.45833333333333298</c:v>
                </c:pt>
                <c:pt idx="4">
                  <c:v>0.5</c:v>
                </c:pt>
                <c:pt idx="5">
                  <c:v>0.54166666666666696</c:v>
                </c:pt>
                <c:pt idx="6">
                  <c:v>0.58333333333333304</c:v>
                </c:pt>
                <c:pt idx="7">
                  <c:v>0.625</c:v>
                </c:pt>
                <c:pt idx="8">
                  <c:v>0.66666666666666696</c:v>
                </c:pt>
                <c:pt idx="9">
                  <c:v>0.70833333333333304</c:v>
                </c:pt>
              </c:numCache>
            </c:numRef>
          </c:cat>
          <c:val>
            <c:numRef>
              <c:f>Offstreet!$D$23:$M$23</c:f>
              <c:numCache>
                <c:formatCode>0.0%</c:formatCode>
                <c:ptCount val="10"/>
                <c:pt idx="0">
                  <c:v>0.11655011655011654</c:v>
                </c:pt>
                <c:pt idx="1">
                  <c:v>0.14801864801864803</c:v>
                </c:pt>
                <c:pt idx="2">
                  <c:v>0.18181818181818182</c:v>
                </c:pt>
                <c:pt idx="3">
                  <c:v>0.26107226107226106</c:v>
                </c:pt>
                <c:pt idx="4">
                  <c:v>0.37995337995337997</c:v>
                </c:pt>
                <c:pt idx="5">
                  <c:v>0.37412587412587411</c:v>
                </c:pt>
                <c:pt idx="6">
                  <c:v>0.317016317016317</c:v>
                </c:pt>
                <c:pt idx="7">
                  <c:v>0.32167832167832167</c:v>
                </c:pt>
                <c:pt idx="8">
                  <c:v>0.41608391608391609</c:v>
                </c:pt>
                <c:pt idx="9">
                  <c:v>0.6223776223776224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A7-44F3-9A84-D5F5DBEDBE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72863792"/>
        <c:axId val="1872852368"/>
      </c:barChart>
      <c:catAx>
        <c:axId val="1872863792"/>
        <c:scaling>
          <c:orientation val="minMax"/>
        </c:scaling>
        <c:delete val="0"/>
        <c:axPos val="b"/>
        <c:numFmt formatCode="h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852368"/>
        <c:crosses val="autoZero"/>
        <c:auto val="1"/>
        <c:lblAlgn val="ctr"/>
        <c:lblOffset val="100"/>
        <c:noMultiLvlLbl val="0"/>
      </c:catAx>
      <c:valAx>
        <c:axId val="18728523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86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35BCE4-88D1-4809-AE87-8A5E34A783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3F944-264E-4A02-B501-D026AA312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4658A-8146-44E4-A0A7-4C0C5B6040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AC04B-D27B-4C25-AA5B-56731038B9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9FF21-7F7C-4866-A589-446E61C6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710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8EFFF99-CA59-4D41-9DA2-C8EEFBA4A4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4DDF1EB-6463-468F-A993-50EEE853D7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AFB76D1-8542-470C-AA86-C3D95F61DEE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2B2F851-8A76-495F-B8B8-5CF376044B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AA54985-3160-4C48-A6BB-798DC57781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E8DFCE0-60A0-48B8-90DF-E304216A67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0AE195-1F48-4D0D-B933-AA4146BE1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64171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1" y="6413748"/>
            <a:ext cx="71628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0512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2017 NW Parking data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9000-AD35-43AA-9D06-DA51A94C1F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08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2017 NW Parking data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3DC-5C7A-46C6-874E-D0410C3831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52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2017 NW Parking data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8358-E72A-4338-9DD7-CC403212E7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92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DF0D-07B2-46DC-A8E9-41FB8B2DC7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1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2017 NW Parking data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45B7-3EDF-4CDC-87AC-1801F0163D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77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2017 NW Parking data summary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4C38-FB31-4F85-B91C-14C870825E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90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2017 NW Parking data summary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5AF-BE34-4CD4-AFC4-4E1E247C8B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91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2017 NW Parking data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7FBE-89B8-44A1-B6AC-4C0649B72A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14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250" y="6400800"/>
            <a:ext cx="82867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2017 NW Parking data summary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1DDA-6E43-47F1-AC45-9168EE11D8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AB0BB4-6049-4147-A8B1-E1B828848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" y="6407834"/>
            <a:ext cx="640080" cy="4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2017 NW Parking data summary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3EE1F9-B04A-4836-90D3-B3AE1FB4AC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2017 NW Parking data summary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0FFC-9BA6-47B7-84DB-241DE9106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52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2959" y="6400800"/>
            <a:ext cx="832104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fld id="{9419FF9B-A109-482E-9417-B0D30EBB3D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458FA-757A-4647-BAFC-3762BE758F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321" y="6409944"/>
            <a:ext cx="633045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3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28995" y="61432"/>
            <a:ext cx="841248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DC961-7A8F-4D91-BB2A-BB40730C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981" y="6454885"/>
            <a:ext cx="984019" cy="365125"/>
          </a:xfrm>
        </p:spPr>
        <p:txBody>
          <a:bodyPr/>
          <a:lstStyle/>
          <a:p>
            <a:fld id="{9C3EE1F9-B04A-4836-90D3-B3AE1FB4ACB2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3048000" y="838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Assessment of Downtown Parking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FAA96-113F-4742-BC3D-DC140F7153B7}"/>
              </a:ext>
            </a:extLst>
          </p:cNvPr>
          <p:cNvSpPr/>
          <p:nvPr/>
        </p:nvSpPr>
        <p:spPr>
          <a:xfrm>
            <a:off x="3048000" y="3860563"/>
            <a:ext cx="609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 Presentation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13, 2022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8:00 AM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95EDE0A-6A56-478A-9920-FC96D3A64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565094"/>
            <a:ext cx="1371600" cy="949568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9B44266-C3FF-18AB-267D-474D050C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7" y="2665591"/>
            <a:ext cx="2362200" cy="1526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ity of yakima logo">
            <a:extLst>
              <a:ext uri="{FF2B5EF4-FFF2-40B4-BE49-F238E27FC236}">
                <a16:creationId xmlns:a16="http://schemas.microsoft.com/office/drawing/2014/main" id="{43B06EA2-9567-F1E0-BB03-0D91AE2B8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142312"/>
            <a:ext cx="24955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8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78D2C2-668E-4212-ADCB-2019B0F4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Parking Management Strategies for Consideration</a:t>
            </a:r>
          </a:p>
        </p:txBody>
      </p:sp>
      <p:pic>
        <p:nvPicPr>
          <p:cNvPr id="4098" name="Picture 2" descr="Strategy Icon Free">
            <a:extLst>
              <a:ext uri="{FF2B5EF4-FFF2-40B4-BE49-F238E27FC236}">
                <a16:creationId xmlns:a16="http://schemas.microsoft.com/office/drawing/2014/main" id="{D3CE10F4-5AE7-2C81-5F88-5D331725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606" y="2555295"/>
            <a:ext cx="2108871" cy="21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0AA78-87E8-C28A-DC93-4451C4DCE46A}"/>
              </a:ext>
            </a:extLst>
          </p:cNvPr>
          <p:cNvSpPr txBox="1"/>
          <p:nvPr/>
        </p:nvSpPr>
        <p:spPr>
          <a:xfrm>
            <a:off x="3479799" y="1845734"/>
            <a:ext cx="488696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lphaL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Eliminate no-limit on-street parking stalls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commercial streets within the study area boundary. Replace with time limited stalls. 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₋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978/1,926 on-street stalls are currently No Limit (51%)</a:t>
            </a:r>
          </a:p>
          <a:p>
            <a:pPr marL="457200" indent="-4572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lphaL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time limit standards based on demand in “Parking Management Sub-Areas.” 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⁻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hours (Sub-Area A)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⁻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Hours (Sub-Area B)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⁻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Hours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(Sub-Area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C)</a:t>
            </a:r>
          </a:p>
          <a:p>
            <a:pPr marL="457200" indent="-4572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lphaL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monthly parking permit rates to actual demand by off-street site.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EE26B-4457-4D87-9C34-08244660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3EE1F9-B04A-4836-90D3-B3AE1FB4ACB2}" type="slidenum">
              <a:rPr lang="en-US" altLang="en-US" smtClean="0">
                <a:latin typeface="+mn-lt"/>
              </a:rPr>
              <a:pPr defTabSz="914400">
                <a:spcAft>
                  <a:spcPts val="600"/>
                </a:spcAft>
              </a:pPr>
              <a:t>10</a:t>
            </a:fld>
            <a:endParaRPr lang="en-US" alt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31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78D2C2-668E-4212-ADCB-2019B0F4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Parking Management Strategies for Consideration</a:t>
            </a:r>
          </a:p>
        </p:txBody>
      </p:sp>
      <p:pic>
        <p:nvPicPr>
          <p:cNvPr id="5122" name="Picture 2" descr="Strategy Icon Free">
            <a:extLst>
              <a:ext uri="{FF2B5EF4-FFF2-40B4-BE49-F238E27FC236}">
                <a16:creationId xmlns:a16="http://schemas.microsoft.com/office/drawing/2014/main" id="{A6B0D81A-C75E-5C56-301F-F175635F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324" y="2491200"/>
            <a:ext cx="2108871" cy="21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0AA78-87E8-C28A-DC93-4451C4DCE46A}"/>
              </a:ext>
            </a:extLst>
          </p:cNvPr>
          <p:cNvSpPr txBox="1"/>
          <p:nvPr/>
        </p:nvSpPr>
        <p:spPr>
          <a:xfrm>
            <a:off x="3393300" y="1845734"/>
            <a:ext cx="488696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lphaLcPeriod" startAt="4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implementing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pay-to-park on-street in sub-areas B (Core) and C (west)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lphaLcPeriod" startAt="5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Strategy d,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pay-to-park off-street in Lots 1 – 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to allow visitor 	payment for use.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lphaLcPeriod" startAt="5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6075" indent="-346075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rgbClr val="0070C0"/>
                </a:solidFill>
              </a:rPr>
              <a:t>f.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Parking Services as an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Enterprise Fund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95288" indent="-395288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rgbClr val="0070C0"/>
                </a:solidFill>
              </a:rPr>
              <a:t>g.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Operate parking associated with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Convention Center as a separate business center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within Convention Center operations.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EE26B-4457-4D87-9C34-08244660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3EE1F9-B04A-4836-90D3-B3AE1FB4ACB2}" type="slidenum">
              <a:rPr lang="en-US" altLang="en-US" smtClean="0">
                <a:latin typeface="+mn-lt"/>
              </a:rPr>
              <a:pPr defTabSz="914400">
                <a:spcAft>
                  <a:spcPts val="600"/>
                </a:spcAft>
              </a:pPr>
              <a:t>11</a:t>
            </a:fld>
            <a:endParaRPr lang="en-US" alt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349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0ADADF8E-62F6-4AFB-BE85-632FEB55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269822" y="-1014175"/>
            <a:ext cx="1208488" cy="4290390"/>
          </a:xfrm>
        </p:spPr>
        <p:txBody>
          <a:bodyPr vert="vert270">
            <a:noAutofit/>
          </a:bodyPr>
          <a:lstStyle/>
          <a:p>
            <a:br>
              <a:rPr lang="en-US" sz="7200"/>
            </a:br>
            <a:r>
              <a:rPr lang="en-US" sz="4400" b="1">
                <a:solidFill>
                  <a:schemeClr val="accent2"/>
                </a:solidFill>
                <a:latin typeface="Corbel" panose="020B0503020204020204" pitchFamily="34" charset="0"/>
              </a:rPr>
              <a:t>Questions and Discussion</a:t>
            </a:r>
            <a:endParaRPr lang="en-US" sz="4400" b="1" i="1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06638" y="183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CA7F5-2A4A-46E0-BF13-351885D1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981" y="6492875"/>
            <a:ext cx="984019" cy="365125"/>
          </a:xfrm>
        </p:spPr>
        <p:txBody>
          <a:bodyPr/>
          <a:lstStyle/>
          <a:p>
            <a:fld id="{7F54DF0D-07B2-46DC-A8E9-41FB8B2DC75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D8546931-F6A3-C4AB-D0FE-CB9508C82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985429"/>
            <a:ext cx="2362200" cy="1526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ity of yakima logo">
            <a:extLst>
              <a:ext uri="{FF2B5EF4-FFF2-40B4-BE49-F238E27FC236}">
                <a16:creationId xmlns:a16="http://schemas.microsoft.com/office/drawing/2014/main" id="{081587DC-7745-EFF2-FE6A-D10E6720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59" y="3952172"/>
            <a:ext cx="2587745" cy="159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B37DE9F1-38AC-0D20-B662-11B1DA8F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24" y="262782"/>
            <a:ext cx="6332438" cy="63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5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1AAE8E-8370-4D24-ABBE-D2D0E1D62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DC961-7A8F-4D91-BB2A-BB40730C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E1F9-B04A-4836-90D3-B3AE1FB4ACB2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28995" y="61432"/>
            <a:ext cx="841248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2E9E5A-22C1-4D89-9B18-D9D57BEB8D15}"/>
              </a:ext>
            </a:extLst>
          </p:cNvPr>
          <p:cNvSpPr/>
          <p:nvPr/>
        </p:nvSpPr>
        <p:spPr>
          <a:xfrm>
            <a:off x="342900" y="5358803"/>
            <a:ext cx="480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chemeClr val="accent1"/>
              </a:buClr>
            </a:pPr>
            <a:r>
              <a:rPr lang="en-US" sz="66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US" sz="6600" i="1">
              <a:solidFill>
                <a:schemeClr val="bg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AC84E25-7E95-4B2F-1F53-EC7582F10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48" y="1760548"/>
            <a:ext cx="2164903" cy="14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4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hite arrows painted on the asphalt">
            <a:extLst>
              <a:ext uri="{FF2B5EF4-FFF2-40B4-BE49-F238E27FC236}">
                <a16:creationId xmlns:a16="http://schemas.microsoft.com/office/drawing/2014/main" id="{08319B21-2D0E-407E-919A-773FD84B4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50" r="33688"/>
          <a:stretch/>
        </p:blipFill>
        <p:spPr>
          <a:xfrm>
            <a:off x="20" y="-12128"/>
            <a:ext cx="309209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472A26D-A055-42AD-985E-42DC56816AA8}"/>
              </a:ext>
            </a:extLst>
          </p:cNvPr>
          <p:cNvSpPr txBox="1"/>
          <p:nvPr/>
        </p:nvSpPr>
        <p:spPr>
          <a:xfrm>
            <a:off x="3947150" y="1480954"/>
            <a:ext cx="4776107" cy="48374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n-US" sz="32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Project Objectives</a:t>
            </a:r>
          </a:p>
          <a:p>
            <a:pPr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Both"/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of downtown parking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supply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Both"/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hypothetical revenue/expense models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(assuming the outcomes of a potential paid parking environment), and </a:t>
            </a:r>
            <a:endParaRPr lang="en-US" sz="20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Both"/>
            </a:pPr>
            <a:r>
              <a:rPr lang="en-US" sz="2000" b="1" dirty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 framework for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comprehensive approach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downtown parking management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A394F-4B71-4645-B8CD-3B87FFCD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F54DF0D-07B2-46DC-A8E9-41FB8B2DC75A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2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2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78D2C2-668E-4212-ADCB-2019B0F4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445169"/>
            <a:ext cx="2313633" cy="13399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Study Area</a:t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(on-street)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8E846-DB33-4AAD-B0A0-C2ADDED79CF2}"/>
              </a:ext>
            </a:extLst>
          </p:cNvPr>
          <p:cNvSpPr txBox="1"/>
          <p:nvPr/>
        </p:nvSpPr>
        <p:spPr>
          <a:xfrm>
            <a:off x="369278" y="2141621"/>
            <a:ext cx="2313633" cy="33543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MLK</a:t>
            </a:r>
            <a:r>
              <a:rPr lang="en-US" sz="2000" dirty="0">
                <a:solidFill>
                  <a:srgbClr val="FFFFFF"/>
                </a:solidFill>
              </a:rPr>
              <a:t> (north)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Walnut ST. (south)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9</a:t>
            </a:r>
            <a:r>
              <a:rPr lang="en-US" sz="2000" baseline="30000" dirty="0">
                <a:solidFill>
                  <a:srgbClr val="FFFFFF"/>
                </a:solidFill>
              </a:rPr>
              <a:t>th</a:t>
            </a:r>
            <a:r>
              <a:rPr lang="en-US" sz="2000" dirty="0">
                <a:solidFill>
                  <a:srgbClr val="FFFFFF"/>
                </a:solidFill>
              </a:rPr>
              <a:t> ST./Nelson (east)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4</a:t>
            </a:r>
            <a:r>
              <a:rPr lang="en-US" sz="2000" baseline="30000" dirty="0">
                <a:solidFill>
                  <a:srgbClr val="FFFFFF"/>
                </a:solidFill>
              </a:rPr>
              <a:t>th</a:t>
            </a:r>
            <a:r>
              <a:rPr lang="en-US" sz="2000" dirty="0">
                <a:solidFill>
                  <a:srgbClr val="FFFFFF"/>
                </a:solidFill>
              </a:rPr>
              <a:t> Ave (west)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1,926 on-street stalls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A66DA-53F8-46DA-B442-DF2442D822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5" t="1870" r="1594"/>
          <a:stretch/>
        </p:blipFill>
        <p:spPr bwMode="auto">
          <a:xfrm>
            <a:off x="3275569" y="1189598"/>
            <a:ext cx="5499153" cy="430642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EE26B-4457-4D87-9C34-08244660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3EE1F9-B04A-4836-90D3-B3AE1FB4ACB2}" type="slidenum">
              <a:rPr lang="en-US" altLang="en-US">
                <a:solidFill>
                  <a:schemeClr val="tx2"/>
                </a:solidFill>
                <a:latin typeface="+mn-lt"/>
              </a:rPr>
              <a:pPr defTabSz="914400">
                <a:spcAft>
                  <a:spcPts val="600"/>
                </a:spcAft>
              </a:pPr>
              <a:t>3</a:t>
            </a:fld>
            <a:endParaRPr lang="en-US" altLang="en-US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76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A394F-4B71-4645-B8CD-3B87FFCD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DF0D-07B2-46DC-A8E9-41FB8B2DC75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007C4-6491-EF2A-0467-317707132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71" y="1181336"/>
            <a:ext cx="5642267" cy="440260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427189-C372-1261-C2BB-AC323A5A84C1}"/>
              </a:ext>
            </a:extLst>
          </p:cNvPr>
          <p:cNvSpPr txBox="1"/>
          <p:nvPr/>
        </p:nvSpPr>
        <p:spPr>
          <a:xfrm>
            <a:off x="369278" y="1985212"/>
            <a:ext cx="2470175" cy="43048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Lot 1</a:t>
            </a:r>
            <a:r>
              <a:rPr lang="en-US" sz="2000" dirty="0">
                <a:solidFill>
                  <a:srgbClr val="FFFFFF"/>
                </a:solidFill>
              </a:rPr>
              <a:t>: 122 stalls (2</a:t>
            </a:r>
            <a:r>
              <a:rPr lang="en-US" sz="2000" baseline="30000" dirty="0">
                <a:solidFill>
                  <a:srgbClr val="FFFFFF"/>
                </a:solidFill>
              </a:rPr>
              <a:t>nd</a:t>
            </a:r>
            <a:r>
              <a:rPr lang="en-US" sz="2000" dirty="0">
                <a:solidFill>
                  <a:srgbClr val="FFFFFF"/>
                </a:solidFill>
              </a:rPr>
              <a:t> Street Grill)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Lot 2</a:t>
            </a:r>
            <a:r>
              <a:rPr lang="en-US" sz="2000" dirty="0">
                <a:solidFill>
                  <a:srgbClr val="FFFFFF"/>
                </a:solidFill>
              </a:rPr>
              <a:t>:  39 stalls (behind Grill)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Lot 3</a:t>
            </a:r>
            <a:r>
              <a:rPr lang="en-US" sz="2000" dirty="0">
                <a:solidFill>
                  <a:srgbClr val="FFFFFF"/>
                </a:solidFill>
              </a:rPr>
              <a:t>: 61 stalls (Crafted Restaurant)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Lot 4</a:t>
            </a:r>
            <a:r>
              <a:rPr lang="en-US" sz="2000" dirty="0">
                <a:solidFill>
                  <a:srgbClr val="FFFFFF"/>
                </a:solidFill>
              </a:rPr>
              <a:t>: 24 stalls       (114 N 2</a:t>
            </a:r>
            <a:r>
              <a:rPr lang="en-US" sz="2000" baseline="30000" dirty="0">
                <a:solidFill>
                  <a:srgbClr val="FFFFFF"/>
                </a:solidFill>
              </a:rPr>
              <a:t>nd</a:t>
            </a:r>
            <a:r>
              <a:rPr lang="en-US" sz="2000" dirty="0">
                <a:solidFill>
                  <a:srgbClr val="FFFFFF"/>
                </a:solidFill>
              </a:rPr>
              <a:t> Street)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Lot 5</a:t>
            </a:r>
            <a:r>
              <a:rPr lang="en-US" sz="2000" dirty="0">
                <a:solidFill>
                  <a:srgbClr val="FFFFFF"/>
                </a:solidFill>
              </a:rPr>
              <a:t>: 183 stalls (Millennium Plaza City Lot)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429 off-street stalls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B0F05F2B-96D9-6D0D-FABC-9EE3FF32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445169"/>
            <a:ext cx="2313633" cy="13399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Study Area</a:t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(off-street)</a:t>
            </a:r>
          </a:p>
        </p:txBody>
      </p:sp>
    </p:spTree>
    <p:extLst>
      <p:ext uri="{BB962C8B-B14F-4D97-AF65-F5344CB8AC3E}">
        <p14:creationId xmlns:p14="http://schemas.microsoft.com/office/powerpoint/2010/main" val="151086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78D2C2-668E-4212-ADCB-2019B0F4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64" y="495651"/>
            <a:ext cx="7848599" cy="63868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Data Collection Process</a:t>
            </a:r>
            <a:endParaRPr lang="en-US" sz="27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EE26B-4457-4D87-9C34-08244660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E1F9-B04A-4836-90D3-B3AE1FB4ACB2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4ACF9-6A77-EDF4-29AE-9C3DB2DFA920}"/>
              </a:ext>
            </a:extLst>
          </p:cNvPr>
          <p:cNvSpPr txBox="1"/>
          <p:nvPr/>
        </p:nvSpPr>
        <p:spPr>
          <a:xfrm>
            <a:off x="667266" y="1495808"/>
            <a:ext cx="4411362" cy="4811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was 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recorded once per hour 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8:00 AM to 6:00 PM (enforcement hours). </a:t>
            </a:r>
          </a:p>
          <a:p>
            <a:pPr marL="285750" marR="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collected by City staff in 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time frames on multiple weekdays.</a:t>
            </a: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⁻"/>
            </a:pP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18, 19, 20, 21 and 22, 2022. </a:t>
            </a:r>
          </a:p>
          <a:p>
            <a:pPr marL="285750" marR="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was collected on 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Saturdays to help inform weekend parking trends</a:t>
            </a: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⁻"/>
            </a:pP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23 and April 30, 2022.</a:t>
            </a:r>
          </a:p>
          <a:p>
            <a:pPr marL="28575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Summarized by 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 face 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by 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off-street site.</a:t>
            </a: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Calibri" panose="020F0502020204030204" pitchFamily="34" charset="0"/>
              <a:buChar char="⁻"/>
            </a:pPr>
            <a:endParaRPr lang="en-US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Collection of Data">
            <a:extLst>
              <a:ext uri="{FF2B5EF4-FFF2-40B4-BE49-F238E27FC236}">
                <a16:creationId xmlns:a16="http://schemas.microsoft.com/office/drawing/2014/main" id="{78CE4FD7-EE36-F014-118A-C82BA3C2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63" y="2329059"/>
            <a:ext cx="3214271" cy="2199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6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78D2C2-668E-4212-ADCB-2019B0F4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86" y="242096"/>
            <a:ext cx="7893977" cy="60347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Data Findings - Hourly</a:t>
            </a:r>
            <a:endParaRPr lang="en-US" sz="27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EE26B-4457-4D87-9C34-08244660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E1F9-B04A-4836-90D3-B3AE1FB4ACB2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8E17228-B7F4-65CA-9E5B-85F7FEFF0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166471"/>
              </p:ext>
            </p:extLst>
          </p:nvPr>
        </p:nvGraphicFramePr>
        <p:xfrm>
          <a:off x="625642" y="974572"/>
          <a:ext cx="5690688" cy="245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935828-BC28-4D5B-95DC-97F06325A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194389"/>
              </p:ext>
            </p:extLst>
          </p:nvPr>
        </p:nvGraphicFramePr>
        <p:xfrm>
          <a:off x="757986" y="3509510"/>
          <a:ext cx="5690688" cy="254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DC9521-F063-9BA1-8015-8091157D1E32}"/>
              </a:ext>
            </a:extLst>
          </p:cNvPr>
          <p:cNvSpPr txBox="1"/>
          <p:nvPr/>
        </p:nvSpPr>
        <p:spPr>
          <a:xfrm>
            <a:off x="6448674" y="1672389"/>
            <a:ext cx="2394538" cy="152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On-street </a:t>
            </a:r>
          </a:p>
          <a:p>
            <a:endParaRPr lang="en-US" b="1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Low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11AM Peak Hour (49%)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0E1E9-E270-E11E-3F12-0454E568AD70}"/>
              </a:ext>
            </a:extLst>
          </p:cNvPr>
          <p:cNvSpPr txBox="1"/>
          <p:nvPr/>
        </p:nvSpPr>
        <p:spPr>
          <a:xfrm>
            <a:off x="6492786" y="3930312"/>
            <a:ext cx="2394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Off-street </a:t>
            </a:r>
          </a:p>
          <a:p>
            <a:endParaRPr lang="en-US" b="1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Robust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Noon Peak Hour (82%)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03F93D-814C-DCB2-1207-34050677A72E}"/>
              </a:ext>
            </a:extLst>
          </p:cNvPr>
          <p:cNvCxnSpPr>
            <a:cxnSpLocks/>
          </p:cNvCxnSpPr>
          <p:nvPr/>
        </p:nvCxnSpPr>
        <p:spPr>
          <a:xfrm flipH="1">
            <a:off x="2815389" y="2009274"/>
            <a:ext cx="264695" cy="372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AAFBA0-7748-1173-D9D7-2B72F6A760DA}"/>
              </a:ext>
            </a:extLst>
          </p:cNvPr>
          <p:cNvCxnSpPr>
            <a:cxnSpLocks/>
          </p:cNvCxnSpPr>
          <p:nvPr/>
        </p:nvCxnSpPr>
        <p:spPr>
          <a:xfrm flipH="1">
            <a:off x="3470986" y="4331369"/>
            <a:ext cx="132344" cy="276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44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EE26B-4457-4D87-9C34-08244660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E1F9-B04A-4836-90D3-B3AE1FB4ACB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A397BBC-6278-D38C-6A8F-22EF50E2CCDD}"/>
              </a:ext>
            </a:extLst>
          </p:cNvPr>
          <p:cNvSpPr txBox="1">
            <a:spLocks/>
          </p:cNvSpPr>
          <p:nvPr/>
        </p:nvSpPr>
        <p:spPr>
          <a:xfrm>
            <a:off x="757986" y="204534"/>
            <a:ext cx="7916782" cy="649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Data Findings – Peak Hour</a:t>
            </a:r>
            <a:endParaRPr lang="en-US" sz="27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87D514-EF29-6230-D725-ACA3764D99CA}"/>
              </a:ext>
            </a:extLst>
          </p:cNvPr>
          <p:cNvGrpSpPr/>
          <p:nvPr/>
        </p:nvGrpSpPr>
        <p:grpSpPr>
          <a:xfrm>
            <a:off x="757986" y="1050324"/>
            <a:ext cx="7423488" cy="4953435"/>
            <a:chOff x="7114001" y="1660606"/>
            <a:chExt cx="4872134" cy="37289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9D7437-8DC3-4AEC-ABA3-9C1144835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1"/>
            <a:stretch/>
          </p:blipFill>
          <p:spPr bwMode="auto">
            <a:xfrm>
              <a:off x="7114001" y="1660606"/>
              <a:ext cx="4872134" cy="37289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17">
              <a:extLst>
                <a:ext uri="{FF2B5EF4-FFF2-40B4-BE49-F238E27FC236}">
                  <a16:creationId xmlns:a16="http://schemas.microsoft.com/office/drawing/2014/main" id="{F9C91E7B-788D-5EBC-E0F4-B18C9F1FEB5D}"/>
                </a:ext>
              </a:extLst>
            </p:cNvPr>
            <p:cNvSpPr txBox="1"/>
            <p:nvPr/>
          </p:nvSpPr>
          <p:spPr>
            <a:xfrm>
              <a:off x="8563232" y="2764863"/>
              <a:ext cx="1951477" cy="1928204"/>
            </a:xfrm>
            <a:prstGeom prst="rect">
              <a:avLst/>
            </a:prstGeom>
            <a:solidFill>
              <a:schemeClr val="lt1">
                <a:alpha val="32000"/>
              </a:schemeClr>
            </a:solidFill>
            <a:ln w="44450">
              <a:solidFill>
                <a:srgbClr val="7030A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FBA1497-6592-7EA7-D32A-7A37E69DEA00}"/>
              </a:ext>
            </a:extLst>
          </p:cNvPr>
          <p:cNvGrpSpPr/>
          <p:nvPr/>
        </p:nvGrpSpPr>
        <p:grpSpPr>
          <a:xfrm>
            <a:off x="593125" y="2127247"/>
            <a:ext cx="6709719" cy="538209"/>
            <a:chOff x="682749" y="2165695"/>
            <a:chExt cx="3202218" cy="3990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659CDF-894C-FF34-381C-74B29E69D125}"/>
                </a:ext>
              </a:extLst>
            </p:cNvPr>
            <p:cNvSpPr txBox="1"/>
            <p:nvPr/>
          </p:nvSpPr>
          <p:spPr>
            <a:xfrm>
              <a:off x="2072640" y="2166555"/>
              <a:ext cx="886455" cy="27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1E0BE5-A7A7-A654-D15F-A4A713A17151}"/>
                </a:ext>
              </a:extLst>
            </p:cNvPr>
            <p:cNvSpPr txBox="1"/>
            <p:nvPr/>
          </p:nvSpPr>
          <p:spPr>
            <a:xfrm>
              <a:off x="682749" y="2165695"/>
              <a:ext cx="1132516" cy="27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1BF3FC-2895-D98A-471D-7314CE00D952}"/>
                </a:ext>
              </a:extLst>
            </p:cNvPr>
            <p:cNvSpPr txBox="1"/>
            <p:nvPr/>
          </p:nvSpPr>
          <p:spPr>
            <a:xfrm>
              <a:off x="3275367" y="219538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10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78D2C2-668E-4212-ADCB-2019B0F4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894"/>
            <a:ext cx="8136317" cy="51086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Data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EE26B-4457-4D87-9C34-08244660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E1F9-B04A-4836-90D3-B3AE1FB4ACB2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2E668-A834-3CE7-2AB4-AB8A0D01BF4B}"/>
              </a:ext>
            </a:extLst>
          </p:cNvPr>
          <p:cNvSpPr txBox="1"/>
          <p:nvPr/>
        </p:nvSpPr>
        <p:spPr>
          <a:xfrm>
            <a:off x="4476724" y="1125517"/>
            <a:ext cx="4333644" cy="472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075" indent="-2349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 maps indicate there are 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pockets of higher demand 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(particularly on the weekday) when the downtown is 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viewed at a more granular level. </a:t>
            </a:r>
          </a:p>
          <a:p>
            <a:pPr marL="346075" marR="0" lvl="0" indent="-2349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parking 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is much more robust in the sub-area </a:t>
            </a:r>
            <a:r>
              <a:rPr lang="en-US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downtown </a:t>
            </a:r>
          </a:p>
          <a:p>
            <a:pPr marL="568325" lvl="1" indent="-2222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N/S Front Street (west), N/S Naches Avenue (east), E. Walnut Street (south), and E. Martin Luther King, Jr., Blvd (north).  </a:t>
            </a:r>
          </a:p>
          <a:p>
            <a:pPr marL="346075" marR="0" lvl="0" indent="-2349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weekday</a:t>
            </a:r>
            <a:r>
              <a:rPr lang="en-US" sz="1800" b="1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77% of all constrained block faces in the larger study area clustered in sub-area B.</a:t>
            </a:r>
          </a:p>
          <a:p>
            <a:pPr marL="568325" lvl="1" indent="-222250">
              <a:lnSpc>
                <a:spcPct val="115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Sub-area C </a:t>
            </a:r>
            <a:r>
              <a:rPr lang="en-US" sz="14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higher concentrated activity.</a:t>
            </a:r>
          </a:p>
          <a:p>
            <a:pPr marL="568325" lvl="1" indent="-222250">
              <a:lnSpc>
                <a:spcPct val="115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Sub-area A</a:t>
            </a:r>
            <a:r>
              <a:rPr lang="en-US" sz="1400" dirty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very low use.</a:t>
            </a:r>
            <a:endParaRPr lang="en-US" sz="14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0A8ABD-1079-2491-114F-1A3B012AD96E}"/>
              </a:ext>
            </a:extLst>
          </p:cNvPr>
          <p:cNvGrpSpPr/>
          <p:nvPr/>
        </p:nvGrpSpPr>
        <p:grpSpPr>
          <a:xfrm>
            <a:off x="264695" y="1512480"/>
            <a:ext cx="4307305" cy="3751498"/>
            <a:chOff x="7114001" y="1660606"/>
            <a:chExt cx="4872134" cy="3728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4A4DFF-72B3-2361-F1E0-315D26EB6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1"/>
            <a:stretch/>
          </p:blipFill>
          <p:spPr bwMode="auto">
            <a:xfrm>
              <a:off x="7114001" y="1660606"/>
              <a:ext cx="4872134" cy="37289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 Box 17">
              <a:extLst>
                <a:ext uri="{FF2B5EF4-FFF2-40B4-BE49-F238E27FC236}">
                  <a16:creationId xmlns:a16="http://schemas.microsoft.com/office/drawing/2014/main" id="{0F2BFBEC-95EA-6747-0B94-D4712AD5FF71}"/>
                </a:ext>
              </a:extLst>
            </p:cNvPr>
            <p:cNvSpPr txBox="1"/>
            <p:nvPr/>
          </p:nvSpPr>
          <p:spPr>
            <a:xfrm>
              <a:off x="8563232" y="2764863"/>
              <a:ext cx="2039167" cy="1928204"/>
            </a:xfrm>
            <a:prstGeom prst="rect">
              <a:avLst/>
            </a:prstGeom>
            <a:solidFill>
              <a:schemeClr val="lt1">
                <a:alpha val="32000"/>
              </a:schemeClr>
            </a:solidFill>
            <a:ln w="44450">
              <a:solidFill>
                <a:srgbClr val="7030A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71C13-8F7B-D536-6306-D46DD68CC6C0}"/>
              </a:ext>
            </a:extLst>
          </p:cNvPr>
          <p:cNvGrpSpPr/>
          <p:nvPr/>
        </p:nvGrpSpPr>
        <p:grpSpPr>
          <a:xfrm>
            <a:off x="556054" y="2298362"/>
            <a:ext cx="3328913" cy="642549"/>
            <a:chOff x="682749" y="2165695"/>
            <a:chExt cx="3202218" cy="39902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55231A5-A03D-C067-89C6-92621BF6C021}"/>
                </a:ext>
              </a:extLst>
            </p:cNvPr>
            <p:cNvSpPr txBox="1"/>
            <p:nvPr/>
          </p:nvSpPr>
          <p:spPr>
            <a:xfrm>
              <a:off x="2072640" y="216655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ADE078-67DC-3D45-32D0-E4F80002672A}"/>
                </a:ext>
              </a:extLst>
            </p:cNvPr>
            <p:cNvSpPr txBox="1"/>
            <p:nvPr/>
          </p:nvSpPr>
          <p:spPr>
            <a:xfrm>
              <a:off x="682749" y="216569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3A534A-8161-47D6-90F7-4B90BEFDB9C9}"/>
                </a:ext>
              </a:extLst>
            </p:cNvPr>
            <p:cNvSpPr txBox="1"/>
            <p:nvPr/>
          </p:nvSpPr>
          <p:spPr>
            <a:xfrm>
              <a:off x="3275367" y="219538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39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EE26B-4457-4D87-9C34-08244660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E1F9-B04A-4836-90D3-B3AE1FB4ACB2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F4E81-3B16-6023-C6A7-11387B4E5751}"/>
              </a:ext>
            </a:extLst>
          </p:cNvPr>
          <p:cNvSpPr txBox="1"/>
          <p:nvPr/>
        </p:nvSpPr>
        <p:spPr>
          <a:xfrm>
            <a:off x="271829" y="333628"/>
            <a:ext cx="451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Cost/Revenue Analysis – Pay-to-Park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3833E2-4B86-E43C-B920-EBCECB28B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8"/>
          <a:stretch/>
        </p:blipFill>
        <p:spPr bwMode="auto">
          <a:xfrm>
            <a:off x="837301" y="906869"/>
            <a:ext cx="6588043" cy="2749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9B33F6-473D-E8B8-DA4E-AA97E143366D}"/>
              </a:ext>
            </a:extLst>
          </p:cNvPr>
          <p:cNvSpPr txBox="1"/>
          <p:nvPr/>
        </p:nvSpPr>
        <p:spPr>
          <a:xfrm>
            <a:off x="271829" y="3753885"/>
            <a:ext cx="8550895" cy="3099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is </a:t>
            </a:r>
            <a:r>
              <a:rPr lang="en-US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conservative</a:t>
            </a: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20% leakage </a:t>
            </a: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Rates of $0.75, $1.00, and $1.25 per hour </a:t>
            </a:r>
            <a:r>
              <a:rPr lang="en-US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 positive annual net revenue</a:t>
            </a: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first five years of operation, but </a:t>
            </a:r>
            <a:r>
              <a:rPr lang="en-US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rate of $0.50 per hour would yield negative revenue.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Expanding the study area east to 9</a:t>
            </a:r>
            <a:r>
              <a:rPr lang="en-US" b="1" baseline="30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Avenue reduces net revenue by more than $100,000 per year (at a rate of $1 per hour</a:t>
            </a: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compared to the model iteration bounded by S. 8</a:t>
            </a:r>
            <a:r>
              <a:rPr lang="en-US" baseline="30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 (east).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digital technologies luke ii">
            <a:extLst>
              <a:ext uri="{FF2B5EF4-FFF2-40B4-BE49-F238E27FC236}">
                <a16:creationId xmlns:a16="http://schemas.microsoft.com/office/drawing/2014/main" id="{11015127-73A0-0841-2D30-A1E214053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68" y="1134323"/>
            <a:ext cx="753536" cy="2294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5199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8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1E8FCE"/>
      </a:accent1>
      <a:accent2>
        <a:srgbClr val="02314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4B001A05DAD49AF31CC6CDEDB3D58" ma:contentTypeVersion="16" ma:contentTypeDescription="Create a new document." ma:contentTypeScope="" ma:versionID="b3b79fb710ea9a3d255cc31a8c01e03d">
  <xsd:schema xmlns:xsd="http://www.w3.org/2001/XMLSchema" xmlns:xs="http://www.w3.org/2001/XMLSchema" xmlns:p="http://schemas.microsoft.com/office/2006/metadata/properties" xmlns:ns2="ed47df47-7818-4c51-9914-b5d2e3d00e87" xmlns:ns3="2e7b2fcf-f368-4e56-bc42-e4407f9ee261" targetNamespace="http://schemas.microsoft.com/office/2006/metadata/properties" ma:root="true" ma:fieldsID="dc6671be4e8a43bc90c27307f08b3435" ns2:_="" ns3:_="">
    <xsd:import namespace="ed47df47-7818-4c51-9914-b5d2e3d00e87"/>
    <xsd:import namespace="2e7b2fcf-f368-4e56-bc42-e4407f9ee2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7df47-7818-4c51-9914-b5d2e3d00e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8332a00-ebf1-473f-bb9d-ddefd02de3e0}" ma:internalName="TaxCatchAll" ma:showField="CatchAllData" ma:web="ed47df47-7818-4c51-9914-b5d2e3d00e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b2fcf-f368-4e56-bc42-e4407f9ee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4f9267c-ffa5-4a3e-936e-3a43ee5741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7b2fcf-f368-4e56-bc42-e4407f9ee261">
      <Terms xmlns="http://schemas.microsoft.com/office/infopath/2007/PartnerControls"/>
    </lcf76f155ced4ddcb4097134ff3c332f>
    <TaxCatchAll xmlns="ed47df47-7818-4c51-9914-b5d2e3d00e87" xsi:nil="true"/>
  </documentManagement>
</p:properties>
</file>

<file path=customXml/itemProps1.xml><?xml version="1.0" encoding="utf-8"?>
<ds:datastoreItem xmlns:ds="http://schemas.openxmlformats.org/officeDocument/2006/customXml" ds:itemID="{13C310FB-3147-4B05-A345-AE96C275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47df47-7818-4c51-9914-b5d2e3d00e87"/>
    <ds:schemaRef ds:uri="2e7b2fcf-f368-4e56-bc42-e4407f9ee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B45E7E-9988-4B42-9A49-C74CB8F12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28C89-1FDD-4D18-9767-D5F6CF0AB984}">
  <ds:schemaRefs>
    <ds:schemaRef ds:uri="http://schemas.microsoft.com/office/infopath/2007/PartnerControls"/>
    <ds:schemaRef ds:uri="http://purl.org/dc/dcmitype/"/>
    <ds:schemaRef ds:uri="ed47df47-7818-4c51-9914-b5d2e3d00e87"/>
    <ds:schemaRef ds:uri="http://purl.org/dc/terms/"/>
    <ds:schemaRef ds:uri="2e7b2fcf-f368-4e56-bc42-e4407f9ee261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2453</TotalTime>
  <Words>664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Franklin Gothic Book</vt:lpstr>
      <vt:lpstr>Symbol</vt:lpstr>
      <vt:lpstr>Wingdings</vt:lpstr>
      <vt:lpstr>Retrospect</vt:lpstr>
      <vt:lpstr>PowerPoint Presentation</vt:lpstr>
      <vt:lpstr>PowerPoint Presentation</vt:lpstr>
      <vt:lpstr>Study Area (on-street)</vt:lpstr>
      <vt:lpstr>Study Area (off-street)</vt:lpstr>
      <vt:lpstr>Data Collection Process</vt:lpstr>
      <vt:lpstr>Data Findings - Hourly</vt:lpstr>
      <vt:lpstr>PowerPoint Presentation</vt:lpstr>
      <vt:lpstr>Data Summary</vt:lpstr>
      <vt:lpstr>PowerPoint Presentation</vt:lpstr>
      <vt:lpstr>Parking Management Strategies for Consideration</vt:lpstr>
      <vt:lpstr>Parking Management Strategies for Consideration</vt:lpstr>
      <vt:lpstr> Questions and Discussion</vt:lpstr>
      <vt:lpstr>PowerPoint Presentation</vt:lpstr>
    </vt:vector>
  </TitlesOfParts>
  <Company>LDTMA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Holt Andrew</cp:lastModifiedBy>
  <cp:revision>18</cp:revision>
  <cp:lastPrinted>2019-02-26T18:54:33Z</cp:lastPrinted>
  <dcterms:created xsi:type="dcterms:W3CDTF">2009-06-09T16:22:34Z</dcterms:created>
  <dcterms:modified xsi:type="dcterms:W3CDTF">2022-09-15T18:43:30Z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0x0101004054B001A05DAD49AF31CC6CDEDB3D58</vt:lpwstr>
  </property>
  <property fmtid="{D5CDD505-2E9C-101B-9397-08002B2CF9AE}" pid="3" name="MediaServiceImageTags">
    <vt:lpwstr/>
  </property>
</Properties>
</file>